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2" d="100"/>
          <a:sy n="132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62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2900" y="6361"/>
            <a:ext cx="2676207" cy="51435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9674" y="1994553"/>
            <a:ext cx="3266696" cy="3030557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/>
          <p:cNvSpPr/>
          <p:nvPr/>
        </p:nvSpPr>
        <p:spPr>
          <a:xfrm>
            <a:off x="496635" y="2146853"/>
            <a:ext cx="2281352" cy="2180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Aula 1 - Introdução à Lógica de Programação e Python</a:t>
            </a:r>
            <a:endParaRPr lang="en-US" sz="3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496635" y="815795"/>
            <a:ext cx="2281352" cy="784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 b="1">
                <a:solidFill>
                  <a:srgbClr val="FFFFFF"/>
                </a:solidFill>
              </a:rPr>
              <a:t>Curso de Desenvolvimento em Python</a:t>
            </a:r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75" y="1024149"/>
            <a:ext cx="1864689" cy="2021343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5C2004C-C2C1-00C0-1124-C919558DE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758" y="865812"/>
            <a:ext cx="2021342" cy="20213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01472E-1241-D714-407B-BEFC6462528A}"/>
              </a:ext>
            </a:extLst>
          </p:cNvPr>
          <p:cNvSpPr txBox="1"/>
          <p:nvPr/>
        </p:nvSpPr>
        <p:spPr>
          <a:xfrm>
            <a:off x="4857466" y="4069640"/>
            <a:ext cx="274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Prof. Me. Ronaldo Caetano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0DB16F2-EA48-964D-6319-BBED8781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42" y="4582793"/>
            <a:ext cx="5489158" cy="4464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Nosso Primeiro Código em Python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079599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Código:</a:t>
            </a:r>
            <a:endParaRPr lang="en-US" sz="1688" dirty="0"/>
          </a:p>
        </p:txBody>
      </p:sp>
      <p:sp>
        <p:nvSpPr>
          <p:cNvPr id="5" name="Shape 2"/>
          <p:cNvSpPr/>
          <p:nvPr/>
        </p:nvSpPr>
        <p:spPr>
          <a:xfrm>
            <a:off x="457200" y="1451074"/>
            <a:ext cx="8229600" cy="542925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28650" y="1624310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1143000" y="1624310"/>
            <a:ext cx="1185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"Olá, mundo!"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2257425" y="1624310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457200" y="2336899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Resultado esperado:</a:t>
            </a:r>
            <a:endParaRPr lang="en-US" sz="1688" dirty="0"/>
          </a:p>
        </p:txBody>
      </p:sp>
      <p:sp>
        <p:nvSpPr>
          <p:cNvPr id="10" name="Shape 7"/>
          <p:cNvSpPr/>
          <p:nvPr/>
        </p:nvSpPr>
        <p:spPr>
          <a:xfrm>
            <a:off x="457200" y="2708374"/>
            <a:ext cx="8229600" cy="42862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57200" y="2708374"/>
            <a:ext cx="28575" cy="428625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457200" y="2708374"/>
            <a:ext cx="8301038" cy="428625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Olá, mundo!</a:t>
            </a:r>
            <a:endParaRPr lang="en-US" sz="1125" dirty="0"/>
          </a:p>
        </p:txBody>
      </p:sp>
      <p:sp>
        <p:nvSpPr>
          <p:cNvPr id="13" name="Shape 10"/>
          <p:cNvSpPr/>
          <p:nvPr/>
        </p:nvSpPr>
        <p:spPr>
          <a:xfrm>
            <a:off x="457200" y="3365599"/>
            <a:ext cx="8229600" cy="126980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28650" y="3537049"/>
            <a:ext cx="7958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aconteceu?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00100" y="3871020"/>
            <a:ext cx="66721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função</a:t>
            </a:r>
            <a:endParaRPr lang="en-US" sz="1125" dirty="0"/>
          </a:p>
        </p:txBody>
      </p:sp>
      <p:sp>
        <p:nvSpPr>
          <p:cNvPr id="16" name="Shape 13"/>
          <p:cNvSpPr/>
          <p:nvPr/>
        </p:nvSpPr>
        <p:spPr>
          <a:xfrm>
            <a:off x="1395878" y="3853160"/>
            <a:ext cx="714487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395878" y="3853160"/>
            <a:ext cx="785924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print()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2110364" y="3871020"/>
            <a:ext cx="127080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exibe texto na tela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800100" y="4083546"/>
            <a:ext cx="2303245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texto entre aspas é chamado de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3031908" y="4083546"/>
            <a:ext cx="46833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b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string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800100" y="4263926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Este é o programa mais básico em Python</a:t>
            </a:r>
            <a:endParaRPr lang="en-US" sz="11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4973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Operadores Matemáticos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2021681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650" y="1218009"/>
            <a:ext cx="1185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print(5 + 3)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43075" y="1218009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Soma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628650" y="1507331"/>
            <a:ext cx="1271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print(10 - 2)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1828800" y="1507331"/>
            <a:ext cx="10144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Subtração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1796653"/>
            <a:ext cx="1185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print(4 * 2)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743075" y="1796653"/>
            <a:ext cx="13573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Multiplicação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628650" y="2085975"/>
            <a:ext cx="1185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print(8 / 2)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1743075" y="2085975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Divisão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628650" y="2375297"/>
            <a:ext cx="1271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print(5 ** 2)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1828800" y="2375297"/>
            <a:ext cx="928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Potência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628650" y="2664619"/>
            <a:ext cx="1271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print(10 % 3)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1828800" y="2664619"/>
            <a:ext cx="161448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Resto da divisão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457200" y="3393281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Resultado:</a:t>
            </a:r>
            <a:endParaRPr lang="en-US" sz="1688" dirty="0"/>
          </a:p>
        </p:txBody>
      </p:sp>
      <p:sp>
        <p:nvSpPr>
          <p:cNvPr id="18" name="Shape 15"/>
          <p:cNvSpPr/>
          <p:nvPr/>
        </p:nvSpPr>
        <p:spPr>
          <a:xfrm>
            <a:off x="457200" y="3764756"/>
            <a:ext cx="8229600" cy="1764506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57200" y="3764756"/>
            <a:ext cx="28575" cy="1764506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571500" y="389691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571500" y="415766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</a:t>
            </a:r>
            <a:endParaRPr lang="en-US" sz="1125" dirty="0"/>
          </a:p>
        </p:txBody>
      </p:sp>
      <p:sp>
        <p:nvSpPr>
          <p:cNvPr id="22" name="Text 19"/>
          <p:cNvSpPr/>
          <p:nvPr/>
        </p:nvSpPr>
        <p:spPr>
          <a:xfrm>
            <a:off x="571500" y="4418409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571500" y="4679156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4.0</a:t>
            </a:r>
            <a:endParaRPr lang="en-US" sz="1125" dirty="0"/>
          </a:p>
        </p:txBody>
      </p:sp>
      <p:sp>
        <p:nvSpPr>
          <p:cNvPr id="24" name="Text 21"/>
          <p:cNvSpPr/>
          <p:nvPr/>
        </p:nvSpPr>
        <p:spPr>
          <a:xfrm>
            <a:off x="571500" y="493990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25</a:t>
            </a:r>
            <a:endParaRPr lang="en-US" sz="1125" dirty="0"/>
          </a:p>
        </p:txBody>
      </p:sp>
      <p:sp>
        <p:nvSpPr>
          <p:cNvPr id="25" name="Text 22"/>
          <p:cNvSpPr/>
          <p:nvPr/>
        </p:nvSpPr>
        <p:spPr>
          <a:xfrm>
            <a:off x="571500" y="5200650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endParaRPr lang="en-US" sz="1125" dirty="0"/>
          </a:p>
        </p:txBody>
      </p:sp>
      <p:sp>
        <p:nvSpPr>
          <p:cNvPr id="26" name="Shape 23"/>
          <p:cNvSpPr/>
          <p:nvPr/>
        </p:nvSpPr>
        <p:spPr>
          <a:xfrm>
            <a:off x="457200" y="5757863"/>
            <a:ext cx="8229600" cy="12823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628650" y="5929313"/>
            <a:ext cx="7958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Observe: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800100" y="6243638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divisão sempre retorna um número decimal (float)</a:t>
            </a:r>
            <a:endParaRPr lang="en-US" sz="1125" dirty="0"/>
          </a:p>
        </p:txBody>
      </p:sp>
      <p:sp>
        <p:nvSpPr>
          <p:cNvPr id="29" name="Text 26"/>
          <p:cNvSpPr/>
          <p:nvPr/>
        </p:nvSpPr>
        <p:spPr>
          <a:xfrm>
            <a:off x="800100" y="6463308"/>
            <a:ext cx="83389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operador</a:t>
            </a:r>
            <a:endParaRPr lang="en-US" sz="1125" dirty="0"/>
          </a:p>
        </p:txBody>
      </p:sp>
      <p:sp>
        <p:nvSpPr>
          <p:cNvPr id="30" name="Shape 27"/>
          <p:cNvSpPr/>
          <p:nvPr/>
        </p:nvSpPr>
        <p:spPr>
          <a:xfrm>
            <a:off x="1562556" y="6445448"/>
            <a:ext cx="285778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8"/>
          <p:cNvSpPr/>
          <p:nvPr/>
        </p:nvSpPr>
        <p:spPr>
          <a:xfrm>
            <a:off x="1562556" y="6445448"/>
            <a:ext cx="357215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**</a:t>
            </a:r>
            <a:endParaRPr lang="en-US" sz="1125" dirty="0"/>
          </a:p>
        </p:txBody>
      </p:sp>
      <p:sp>
        <p:nvSpPr>
          <p:cNvPr id="32" name="Text 29"/>
          <p:cNvSpPr/>
          <p:nvPr/>
        </p:nvSpPr>
        <p:spPr>
          <a:xfrm>
            <a:off x="1848334" y="6463308"/>
            <a:ext cx="120718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calcula potências</a:t>
            </a:r>
            <a:endParaRPr lang="en-US" sz="1125" dirty="0"/>
          </a:p>
        </p:txBody>
      </p:sp>
      <p:sp>
        <p:nvSpPr>
          <p:cNvPr id="33" name="Text 30"/>
          <p:cNvSpPr/>
          <p:nvPr/>
        </p:nvSpPr>
        <p:spPr>
          <a:xfrm>
            <a:off x="800100" y="6675834"/>
            <a:ext cx="83389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operador</a:t>
            </a:r>
            <a:endParaRPr lang="en-US" sz="1125" dirty="0"/>
          </a:p>
        </p:txBody>
      </p:sp>
      <p:sp>
        <p:nvSpPr>
          <p:cNvPr id="34" name="Shape 31"/>
          <p:cNvSpPr/>
          <p:nvPr/>
        </p:nvSpPr>
        <p:spPr>
          <a:xfrm>
            <a:off x="1562556" y="6657975"/>
            <a:ext cx="200053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1562556" y="6657975"/>
            <a:ext cx="271490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%</a:t>
            </a:r>
            <a:endParaRPr lang="en-US" sz="1125" dirty="0"/>
          </a:p>
        </p:txBody>
      </p:sp>
      <p:sp>
        <p:nvSpPr>
          <p:cNvPr id="36" name="Text 33"/>
          <p:cNvSpPr/>
          <p:nvPr/>
        </p:nvSpPr>
        <p:spPr>
          <a:xfrm>
            <a:off x="1762609" y="6675834"/>
            <a:ext cx="1723374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retorna o resto da divisão</a:t>
            </a:r>
            <a:endParaRPr lang="en-US" sz="11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82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Comentários e Erros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028700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Comentários:</a:t>
            </a:r>
            <a:endParaRPr lang="en-US" sz="1688" dirty="0"/>
          </a:p>
        </p:txBody>
      </p:sp>
      <p:sp>
        <p:nvSpPr>
          <p:cNvPr id="5" name="Shape 2"/>
          <p:cNvSpPr/>
          <p:nvPr/>
        </p:nvSpPr>
        <p:spPr>
          <a:xfrm>
            <a:off x="457200" y="1400175"/>
            <a:ext cx="8229600" cy="864394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28650" y="1589484"/>
            <a:ext cx="195738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Isso é um comentário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628650" y="1878806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1143000" y="1878806"/>
            <a:ext cx="161448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"Comentário acima"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2686050" y="187880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457200" y="2550319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Erros comuns:</a:t>
            </a:r>
            <a:endParaRPr lang="en-US" sz="1688" dirty="0"/>
          </a:p>
        </p:txBody>
      </p:sp>
      <p:sp>
        <p:nvSpPr>
          <p:cNvPr id="11" name="Shape 8"/>
          <p:cNvSpPr/>
          <p:nvPr/>
        </p:nvSpPr>
        <p:spPr>
          <a:xfrm>
            <a:off x="457200" y="2921794"/>
            <a:ext cx="8229600" cy="632222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28650" y="3111103"/>
            <a:ext cx="35861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print("Erro aqui)  -&gt; aspas não fechadas</a:t>
            </a:r>
            <a:endParaRPr lang="en-US" sz="1125" dirty="0"/>
          </a:p>
        </p:txBody>
      </p:sp>
      <p:sp>
        <p:nvSpPr>
          <p:cNvPr id="13" name="Shape 10"/>
          <p:cNvSpPr/>
          <p:nvPr/>
        </p:nvSpPr>
        <p:spPr>
          <a:xfrm>
            <a:off x="457200" y="3668316"/>
            <a:ext cx="8229600" cy="14573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4" name="Text 11"/>
          <p:cNvSpPr/>
          <p:nvPr/>
        </p:nvSpPr>
        <p:spPr>
          <a:xfrm>
            <a:off x="628650" y="3839766"/>
            <a:ext cx="7958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erros frequentes: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00100" y="4173736"/>
            <a:ext cx="109598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9267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IndentationError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1824642" y="4166648"/>
            <a:ext cx="4732912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Problemas de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indentação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(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geralmente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é um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espaço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á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esguerda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800100" y="4373761"/>
            <a:ext cx="82571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9267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SyntaxError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1554380" y="4373761"/>
            <a:ext cx="2382915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Aspas ou parênteses não fechados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800100" y="4573786"/>
            <a:ext cx="77004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9267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NameError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1498709" y="4573786"/>
            <a:ext cx="161752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Variáveis não definidas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800100" y="4773811"/>
            <a:ext cx="69869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9267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TypeError</a:t>
            </a:r>
            <a:endParaRPr lang="en-US" sz="1125" dirty="0"/>
          </a:p>
        </p:txBody>
      </p:sp>
      <p:sp>
        <p:nvSpPr>
          <p:cNvPr id="22" name="Text 19"/>
          <p:cNvSpPr/>
          <p:nvPr/>
        </p:nvSpPr>
        <p:spPr>
          <a:xfrm>
            <a:off x="1427355" y="4773811"/>
            <a:ext cx="241402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Operações com tipos incompatíveis</a:t>
            </a:r>
            <a:endParaRPr lang="en-US" sz="1125" dirty="0"/>
          </a:p>
        </p:txBody>
      </p:sp>
      <p:sp>
        <p:nvSpPr>
          <p:cNvPr id="23" name="Shape 20"/>
          <p:cNvSpPr/>
          <p:nvPr/>
        </p:nvSpPr>
        <p:spPr>
          <a:xfrm>
            <a:off x="457200" y="5297091"/>
            <a:ext cx="8229600" cy="1028700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457200" y="5297091"/>
            <a:ext cx="28575" cy="1028700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97116"/>
            <a:ext cx="128588" cy="17145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842963" y="5468541"/>
            <a:ext cx="49068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Dica: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628650" y="5754291"/>
            <a:ext cx="79581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Leia as mensagens de erro com atenção! Elas geralmente indicam exatamente o que está errado e onde o problema ocorre.</a:t>
            </a:r>
            <a:endParaRPr lang="en-US" sz="11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Exercício de Fixação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028700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Crie os seguintes algoritmos em pseudocódigo: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57200" y="1428750"/>
            <a:ext cx="8229600" cy="857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559254" y="1600200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28650" y="1600200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00125" y="1614488"/>
            <a:ext cx="11958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Ir ao mercado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71550" y="1914525"/>
            <a:ext cx="7615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Desenvolva um algoritmo com os passos necessários para ir ao mercado e comprar itens de uma lista.</a:t>
            </a:r>
            <a:endParaRPr lang="en-US" sz="1125" dirty="0"/>
          </a:p>
        </p:txBody>
      </p:sp>
      <p:sp>
        <p:nvSpPr>
          <p:cNvPr id="10" name="Shape 7"/>
          <p:cNvSpPr/>
          <p:nvPr/>
        </p:nvSpPr>
        <p:spPr>
          <a:xfrm>
            <a:off x="457200" y="2457450"/>
            <a:ext cx="8229600" cy="857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59254" y="2628900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28650" y="2628900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1000125" y="2643188"/>
            <a:ext cx="26345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Calcular a média de duas notas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71550" y="2943225"/>
            <a:ext cx="7615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Crie um algoritmo que receba duas notas, calcule e mostre a média entre elas.</a:t>
            </a:r>
            <a:endParaRPr lang="en-US" sz="1125" dirty="0"/>
          </a:p>
        </p:txBody>
      </p:sp>
      <p:sp>
        <p:nvSpPr>
          <p:cNvPr id="15" name="Shape 12"/>
          <p:cNvSpPr/>
          <p:nvPr/>
        </p:nvSpPr>
        <p:spPr>
          <a:xfrm>
            <a:off x="457200" y="3486150"/>
            <a:ext cx="8229600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567621" y="3671888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28650" y="3657600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1000125" y="3671888"/>
            <a:ext cx="24731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Verificar se pode sair de casa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971550" y="3971925"/>
            <a:ext cx="76152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Elabore um algoritmo que verifique se uma pessoa pode sair de casa considerando se está chovendo e se tem guarda-chuva.</a:t>
            </a:r>
            <a:endParaRPr lang="en-US" sz="1125" dirty="0"/>
          </a:p>
        </p:txBody>
      </p:sp>
      <p:sp>
        <p:nvSpPr>
          <p:cNvPr id="20" name="Shape 17"/>
          <p:cNvSpPr/>
          <p:nvPr/>
        </p:nvSpPr>
        <p:spPr>
          <a:xfrm>
            <a:off x="457200" y="4886325"/>
            <a:ext cx="8229600" cy="8286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457200" y="4886325"/>
            <a:ext cx="28575" cy="828675"/>
          </a:xfrm>
          <a:prstGeom prst="rect">
            <a:avLst/>
          </a:prstGeom>
          <a:solidFill>
            <a:srgbClr val="60A5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086350"/>
            <a:ext cx="171450" cy="171450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885825" y="5057775"/>
            <a:ext cx="49068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Dica:</a:t>
            </a:r>
            <a:endParaRPr lang="en-US" sz="1350" dirty="0"/>
          </a:p>
        </p:txBody>
      </p:sp>
      <p:sp>
        <p:nvSpPr>
          <p:cNvPr id="24" name="Text 20"/>
          <p:cNvSpPr/>
          <p:nvPr/>
        </p:nvSpPr>
        <p:spPr>
          <a:xfrm>
            <a:off x="628650" y="5343525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 os conceitos de sequência, decisão e repetição vistos anteriormente. Lembre-se de estruturar bem o seu algoritmo!</a:t>
            </a:r>
            <a:endParaRPr lang="en-US" sz="11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20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Dinâmica - Fluxograma Humano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48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650" y="1200150"/>
            <a:ext cx="79581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Como funciona: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800100" y="1571625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Cada grupo monta um algoritmo (ex: "ir à escola")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800100" y="1828800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Cada integrante é uma etapa do processo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800100" y="2085975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Representam decisões com placas de "Sim" e "Não"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465319" y="298608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04" y="3078956"/>
            <a:ext cx="150019" cy="171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507317" y="3400425"/>
            <a:ext cx="34463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Início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2879657" y="326469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3394007" y="298608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91" y="3078956"/>
            <a:ext cx="150019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366102" y="3400425"/>
            <a:ext cx="484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Passo 1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>
            <a:off x="3808344" y="326469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2"/>
          <p:cNvSpPr/>
          <p:nvPr/>
        </p:nvSpPr>
        <p:spPr>
          <a:xfrm>
            <a:off x="4393406" y="2857500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529" y="2950369"/>
            <a:ext cx="108942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365529" y="3271838"/>
            <a:ext cx="4843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Decisão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4265544" y="3500438"/>
            <a:ext cx="286559" cy="20002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265544" y="3500438"/>
            <a:ext cx="357997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Sim</a:t>
            </a:r>
            <a:endParaRPr lang="en-US" sz="788" dirty="0"/>
          </a:p>
        </p:txBody>
      </p:sp>
      <p:sp>
        <p:nvSpPr>
          <p:cNvPr id="22" name="Shape 16"/>
          <p:cNvSpPr/>
          <p:nvPr/>
        </p:nvSpPr>
        <p:spPr>
          <a:xfrm>
            <a:off x="4580679" y="3500438"/>
            <a:ext cx="297777" cy="200025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4580679" y="3500438"/>
            <a:ext cx="369215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Não</a:t>
            </a:r>
            <a:endParaRPr lang="en-US" sz="788" dirty="0"/>
          </a:p>
        </p:txBody>
      </p:sp>
      <p:sp>
        <p:nvSpPr>
          <p:cNvPr id="24" name="Shape 18"/>
          <p:cNvSpPr/>
          <p:nvPr/>
        </p:nvSpPr>
        <p:spPr>
          <a:xfrm>
            <a:off x="4878456" y="326469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5392806" y="298608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390" y="3078956"/>
            <a:ext cx="150019" cy="1714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364900" y="3400425"/>
            <a:ext cx="484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Passo 2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5807143" y="326469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2"/>
          <p:cNvSpPr/>
          <p:nvPr/>
        </p:nvSpPr>
        <p:spPr>
          <a:xfrm>
            <a:off x="6321493" y="298608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646" y="3078956"/>
            <a:ext cx="192881" cy="17145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6404874" y="3400425"/>
            <a:ext cx="26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Fim</a:t>
            </a:r>
            <a:endParaRPr lang="en-US" sz="900" dirty="0"/>
          </a:p>
        </p:txBody>
      </p:sp>
      <p:sp>
        <p:nvSpPr>
          <p:cNvPr id="32" name="Shape 24"/>
          <p:cNvSpPr/>
          <p:nvPr/>
        </p:nvSpPr>
        <p:spPr>
          <a:xfrm>
            <a:off x="457200" y="3986213"/>
            <a:ext cx="8229600" cy="82867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Shape 25"/>
          <p:cNvSpPr/>
          <p:nvPr/>
        </p:nvSpPr>
        <p:spPr>
          <a:xfrm>
            <a:off x="457200" y="3986213"/>
            <a:ext cx="28575" cy="828675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186238"/>
            <a:ext cx="192881" cy="17145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907256" y="4157663"/>
            <a:ext cx="9955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Benefícios:</a:t>
            </a:r>
            <a:endParaRPr lang="en-US" sz="1350" dirty="0"/>
          </a:p>
        </p:txBody>
      </p:sp>
      <p:sp>
        <p:nvSpPr>
          <p:cNvPr id="36" name="Text 27"/>
          <p:cNvSpPr/>
          <p:nvPr/>
        </p:nvSpPr>
        <p:spPr>
          <a:xfrm>
            <a:off x="628650" y="4443413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Visualização física do fluxo de um algoritmo, compreensão prática de decisões e sequências, e trabalho em equipe!</a:t>
            </a:r>
            <a:endParaRPr lang="en-US" sz="11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32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Prática Supervisionada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028700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Digite e execute no VS Code: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57200" y="1428750"/>
            <a:ext cx="8229600" cy="1153716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28650" y="1618059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1143000" y="1618059"/>
            <a:ext cx="17002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"Boa noite, turma!"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2771775" y="1618059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1907381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143000" y="1907381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"2 + 2 ="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914525" y="1907381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2 + 2)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628650" y="2196703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1143000" y="2196703"/>
            <a:ext cx="144303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"Multiplicando:"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2514600" y="2196703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4 * 3)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457200" y="2656888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Resultado esperado:</a:t>
            </a:r>
            <a:endParaRPr lang="en-US" sz="1688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91BC67D-B743-05F2-6551-F5FFF1E76990}"/>
              </a:ext>
            </a:extLst>
          </p:cNvPr>
          <p:cNvGrpSpPr/>
          <p:nvPr/>
        </p:nvGrpSpPr>
        <p:grpSpPr>
          <a:xfrm>
            <a:off x="437848" y="2982649"/>
            <a:ext cx="8229600" cy="988962"/>
            <a:chOff x="437848" y="3239691"/>
            <a:chExt cx="8229600" cy="988962"/>
          </a:xfrm>
        </p:grpSpPr>
        <p:sp>
          <p:nvSpPr>
            <p:cNvPr id="16" name="Shape 13"/>
            <p:cNvSpPr/>
            <p:nvPr/>
          </p:nvSpPr>
          <p:spPr>
            <a:xfrm>
              <a:off x="437848" y="3246387"/>
              <a:ext cx="8229600" cy="982266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Shape 14"/>
            <p:cNvSpPr/>
            <p:nvPr/>
          </p:nvSpPr>
          <p:spPr>
            <a:xfrm>
              <a:off x="457200" y="3239691"/>
              <a:ext cx="28575" cy="982266"/>
            </a:xfrm>
            <a:prstGeom prst="rect">
              <a:avLst/>
            </a:prstGeom>
            <a:solidFill>
              <a:srgbClr val="4584B6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 15"/>
            <p:cNvSpPr/>
            <p:nvPr/>
          </p:nvSpPr>
          <p:spPr>
            <a:xfrm>
              <a:off x="571500" y="3353991"/>
              <a:ext cx="8072438" cy="2321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333333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Boa noite, turma!</a:t>
              </a:r>
              <a:endParaRPr lang="en-US" sz="1125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571500" y="3614738"/>
              <a:ext cx="8072438" cy="2321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333333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2 + 2 = 4</a:t>
              </a:r>
              <a:endParaRPr lang="en-US" sz="1125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571500" y="3875484"/>
              <a:ext cx="8072438" cy="2321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333333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Multiplicando: 12</a:t>
              </a:r>
              <a:endParaRPr lang="en-US" sz="1125" dirty="0"/>
            </a:p>
          </p:txBody>
        </p:sp>
      </p:grpSp>
      <p:sp>
        <p:nvSpPr>
          <p:cNvPr id="26" name="Shape 22"/>
          <p:cNvSpPr/>
          <p:nvPr/>
        </p:nvSpPr>
        <p:spPr>
          <a:xfrm>
            <a:off x="1395878" y="4909542"/>
            <a:ext cx="714487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E8B8A7F-C0B8-FF77-6B3E-ECC73F205B13}"/>
              </a:ext>
            </a:extLst>
          </p:cNvPr>
          <p:cNvGrpSpPr/>
          <p:nvPr/>
        </p:nvGrpSpPr>
        <p:grpSpPr>
          <a:xfrm>
            <a:off x="457201" y="4147313"/>
            <a:ext cx="8229600" cy="1658770"/>
            <a:chOff x="457200" y="4147313"/>
            <a:chExt cx="8258175" cy="1658770"/>
          </a:xfrm>
        </p:grpSpPr>
        <p:sp>
          <p:nvSpPr>
            <p:cNvPr id="22" name="Shape 19"/>
            <p:cNvSpPr/>
            <p:nvPr/>
          </p:nvSpPr>
          <p:spPr>
            <a:xfrm>
              <a:off x="457200" y="4450556"/>
              <a:ext cx="28575" cy="1355527"/>
            </a:xfrm>
            <a:prstGeom prst="rect">
              <a:avLst/>
            </a:prstGeom>
            <a:solidFill>
              <a:srgbClr val="60A5FA"/>
            </a:solidFill>
            <a:ln/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DEF7B4F-9E21-4D74-48E9-175EFC3B4594}"/>
                </a:ext>
              </a:extLst>
            </p:cNvPr>
            <p:cNvGrpSpPr/>
            <p:nvPr/>
          </p:nvGrpSpPr>
          <p:grpSpPr>
            <a:xfrm>
              <a:off x="485775" y="4147313"/>
              <a:ext cx="8229600" cy="1355527"/>
              <a:chOff x="457200" y="4372868"/>
              <a:chExt cx="8229600" cy="1355527"/>
            </a:xfrm>
          </p:grpSpPr>
          <p:sp>
            <p:nvSpPr>
              <p:cNvPr id="21" name="Shape 18"/>
              <p:cNvSpPr/>
              <p:nvPr/>
            </p:nvSpPr>
            <p:spPr>
              <a:xfrm>
                <a:off x="457200" y="4372868"/>
                <a:ext cx="8229600" cy="1355527"/>
              </a:xfrm>
              <a:prstGeom prst="rect">
                <a:avLst/>
              </a:prstGeom>
              <a:solidFill>
                <a:srgbClr val="EFF6FF"/>
              </a:solidFill>
              <a:ln/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23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21" y="4642009"/>
                <a:ext cx="141447" cy="188595"/>
              </a:xfrm>
              <a:prstGeom prst="rect">
                <a:avLst/>
              </a:prstGeom>
            </p:spPr>
          </p:pic>
          <p:sp>
            <p:nvSpPr>
              <p:cNvPr id="24" name="Text 20"/>
              <p:cNvSpPr/>
              <p:nvPr/>
            </p:nvSpPr>
            <p:spPr>
              <a:xfrm>
                <a:off x="842963" y="4622006"/>
                <a:ext cx="814750" cy="22860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>
                  <a:buNone/>
                </a:pPr>
                <a:r>
                  <a:rPr lang="en-US" sz="1350" b="1" dirty="0">
                    <a:solidFill>
                      <a:srgbClr val="374151"/>
                    </a:solidFill>
                    <a:latin typeface="Segoe UI" pitchFamily="34" charset="0"/>
                    <a:ea typeface="Segoe UI" pitchFamily="34" charset="-122"/>
                    <a:cs typeface="Segoe UI" pitchFamily="34" charset="-120"/>
                  </a:rPr>
                  <a:t>Observe:</a:t>
                </a:r>
                <a:endParaRPr lang="en-US" sz="1350" dirty="0"/>
              </a:p>
            </p:txBody>
          </p:sp>
          <p:sp>
            <p:nvSpPr>
              <p:cNvPr id="25" name="Text 21"/>
              <p:cNvSpPr/>
              <p:nvPr/>
            </p:nvSpPr>
            <p:spPr>
              <a:xfrm>
                <a:off x="800100" y="4927402"/>
                <a:ext cx="667215" cy="15894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25" dirty="0">
                    <a:solidFill>
                      <a:srgbClr val="4B5563"/>
                    </a:solidFill>
                    <a:latin typeface="Segoe UI" pitchFamily="34" charset="0"/>
                    <a:ea typeface="Segoe UI" pitchFamily="34" charset="-122"/>
                    <a:cs typeface="Segoe UI" pitchFamily="34" charset="-120"/>
                  </a:rPr>
                  <a:t>A função</a:t>
                </a:r>
                <a:endParaRPr lang="en-US" sz="1125" dirty="0"/>
              </a:p>
            </p:txBody>
          </p:sp>
          <p:sp>
            <p:nvSpPr>
              <p:cNvPr id="27" name="Text 23"/>
              <p:cNvSpPr/>
              <p:nvPr/>
            </p:nvSpPr>
            <p:spPr>
              <a:xfrm>
                <a:off x="1395878" y="4909542"/>
                <a:ext cx="785924" cy="219670"/>
              </a:xfrm>
              <a:prstGeom prst="rect">
                <a:avLst/>
              </a:prstGeom>
              <a:noFill/>
              <a:ln/>
            </p:spPr>
            <p:txBody>
              <a:bodyPr wrap="none" lIns="68072" tIns="34036" rIns="68072" bIns="34036" rtlCol="0" anchor="ctr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25" dirty="0">
                    <a:solidFill>
                      <a:srgbClr val="4B5563"/>
                    </a:solidFill>
                    <a:latin typeface="ui-monospace" pitchFamily="34" charset="0"/>
                    <a:ea typeface="ui-monospace" pitchFamily="34" charset="-122"/>
                    <a:cs typeface="ui-monospace" pitchFamily="34" charset="-120"/>
                  </a:rPr>
                  <a:t>print()</a:t>
                </a:r>
                <a:endParaRPr lang="en-US" sz="1125" dirty="0"/>
              </a:p>
            </p:txBody>
          </p:sp>
          <p:sp>
            <p:nvSpPr>
              <p:cNvPr id="28" name="Text 24"/>
              <p:cNvSpPr/>
              <p:nvPr/>
            </p:nvSpPr>
            <p:spPr>
              <a:xfrm>
                <a:off x="2110364" y="4927402"/>
                <a:ext cx="3335462" cy="15894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25" dirty="0">
                    <a:solidFill>
                      <a:srgbClr val="4B5563"/>
                    </a:solidFill>
                    <a:latin typeface="Segoe UI" pitchFamily="34" charset="0"/>
                    <a:ea typeface="Segoe UI" pitchFamily="34" charset="-122"/>
                    <a:cs typeface="Segoe UI" pitchFamily="34" charset="-120"/>
                  </a:rPr>
                  <a:t>pode exibir múltiplos valores separados por vírgula</a:t>
                </a:r>
                <a:endParaRPr lang="en-US" sz="1125" dirty="0"/>
              </a:p>
            </p:txBody>
          </p:sp>
          <p:sp>
            <p:nvSpPr>
              <p:cNvPr id="29" name="Text 25"/>
              <p:cNvSpPr/>
              <p:nvPr/>
            </p:nvSpPr>
            <p:spPr>
              <a:xfrm>
                <a:off x="800100" y="5177433"/>
                <a:ext cx="7786688" cy="2000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25" dirty="0">
                    <a:solidFill>
                      <a:srgbClr val="4B5563"/>
                    </a:solidFill>
                    <a:latin typeface="Segoe UI" pitchFamily="34" charset="0"/>
                    <a:ea typeface="Segoe UI" pitchFamily="34" charset="-122"/>
                    <a:cs typeface="Segoe UI" pitchFamily="34" charset="-120"/>
                  </a:rPr>
                  <a:t>Strings e números podem ser combinados na mesma saída</a:t>
                </a:r>
                <a:endParaRPr lang="en-US" sz="1125" dirty="0"/>
              </a:p>
            </p:txBody>
          </p:sp>
          <p:sp>
            <p:nvSpPr>
              <p:cNvPr id="30" name="Text 26"/>
              <p:cNvSpPr/>
              <p:nvPr/>
            </p:nvSpPr>
            <p:spPr>
              <a:xfrm>
                <a:off x="800100" y="5434608"/>
                <a:ext cx="7786688" cy="2000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indent="0" algn="l">
                  <a:buNone/>
                </a:pPr>
                <a:r>
                  <a:rPr lang="en-US" sz="1125" dirty="0">
                    <a:solidFill>
                      <a:srgbClr val="4B5563"/>
                    </a:solidFill>
                    <a:latin typeface="Segoe UI" pitchFamily="34" charset="0"/>
                    <a:ea typeface="Segoe UI" pitchFamily="34" charset="-122"/>
                    <a:cs typeface="Segoe UI" pitchFamily="34" charset="-120"/>
                  </a:rPr>
                  <a:t>Python realiza os cálculos matemáticos antes de exibir o resultado</a:t>
                </a:r>
                <a:endParaRPr lang="en-US" sz="1125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2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Encerramento e Tarefa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2823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42900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5850" y="1255514"/>
            <a:ext cx="181869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Tarefa para casa: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085850" y="1682353"/>
            <a:ext cx="7500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Escrever um algoritmo em pseudocódigo com pelo menos uma decisão.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1085850" y="1939528"/>
            <a:ext cx="7500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6B728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Exemplo: "Como decidir qual roupa usar baseado no clima"</a:t>
            </a:r>
            <a:endParaRPr lang="en-US" sz="1013" dirty="0"/>
          </a:p>
        </p:txBody>
      </p:sp>
      <p:sp>
        <p:nvSpPr>
          <p:cNvPr id="10" name="Shape 6"/>
          <p:cNvSpPr/>
          <p:nvPr/>
        </p:nvSpPr>
        <p:spPr>
          <a:xfrm>
            <a:off x="457200" y="2653903"/>
            <a:ext cx="8229600" cy="1053703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628650" y="2825353"/>
            <a:ext cx="280392" cy="367903"/>
          </a:xfrm>
          <a:prstGeom prst="round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2911078"/>
            <a:ext cx="108942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3342" y="2880717"/>
            <a:ext cx="242929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Pergunta provocadora:</a:t>
            </a:r>
            <a:endParaRPr lang="en-US" sz="1688" dirty="0"/>
          </a:p>
        </p:txBody>
      </p:sp>
      <p:sp>
        <p:nvSpPr>
          <p:cNvPr id="14" name="Text 9"/>
          <p:cNvSpPr/>
          <p:nvPr/>
        </p:nvSpPr>
        <p:spPr>
          <a:xfrm>
            <a:off x="1085850" y="3307556"/>
            <a:ext cx="75009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i="1" dirty="0">
                <a:solidFill>
                  <a:srgbClr val="1F293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"Você conseguiria ensinar um robô a fazer um sanduíche?"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457200" y="3936206"/>
            <a:ext cx="8229600" cy="8286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136231"/>
            <a:ext cx="150019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4394" y="4107656"/>
            <a:ext cx="11958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Próxima aula: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28650" y="4393406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Variáveis, tipos de dados e estruturas condicionais em Python</a:t>
            </a:r>
            <a:endParaRPr lang="en-US" sz="11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Objetivos da Aula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7716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1857375"/>
            <a:ext cx="85725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7250" y="1800225"/>
            <a:ext cx="37787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Compreender o que é programação e algoritmos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57200" y="22288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9" y="2314575"/>
            <a:ext cx="100013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7250" y="2257425"/>
            <a:ext cx="40550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Conhecer os principais paradigmas de programação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457200" y="26860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9" y="2771775"/>
            <a:ext cx="100013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7250" y="2714625"/>
            <a:ext cx="33788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Entender o que é Python e suas aplicações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457200" y="31432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" y="3228975"/>
            <a:ext cx="14287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57250" y="3171825"/>
            <a:ext cx="30640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Configurar o ambiente de programação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457200" y="36004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81" y="3686175"/>
            <a:ext cx="128588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57250" y="3629025"/>
            <a:ext cx="323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Escrever os primeiros códigos em Python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899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Programar?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1394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85800" y="1257300"/>
            <a:ext cx="385763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343025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5863" y="1312664"/>
            <a:ext cx="342969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Dar instruções a um computador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143000" y="1739503"/>
            <a:ext cx="7386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Comunicar-se com a máquina através de uma linguagem que ela entenda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57200" y="2396728"/>
            <a:ext cx="8229600" cy="11394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685800" y="2625328"/>
            <a:ext cx="342900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2711053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3000" y="2680692"/>
            <a:ext cx="526508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Resolver problemas através de sequências lógicas</a:t>
            </a:r>
            <a:endParaRPr lang="en-US" sz="1688" dirty="0"/>
          </a:p>
        </p:txBody>
      </p:sp>
      <p:sp>
        <p:nvSpPr>
          <p:cNvPr id="13" name="Text 8"/>
          <p:cNvSpPr/>
          <p:nvPr/>
        </p:nvSpPr>
        <p:spPr>
          <a:xfrm>
            <a:off x="1143000" y="3107531"/>
            <a:ext cx="7386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Dividir problemas complexos em passos simples e ordenados</a:t>
            </a:r>
            <a:endParaRPr lang="en-US" sz="1125" dirty="0"/>
          </a:p>
        </p:txBody>
      </p:sp>
      <p:sp>
        <p:nvSpPr>
          <p:cNvPr id="14" name="Shape 9"/>
          <p:cNvSpPr/>
          <p:nvPr/>
        </p:nvSpPr>
        <p:spPr>
          <a:xfrm>
            <a:off x="457200" y="3764756"/>
            <a:ext cx="8229600" cy="11394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85800" y="3993356"/>
            <a:ext cx="385763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4079081"/>
            <a:ext cx="214313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85863" y="4048720"/>
            <a:ext cx="37402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cotidiano: "Fazer um café"</a:t>
            </a:r>
            <a:endParaRPr lang="en-US" sz="1688" dirty="0"/>
          </a:p>
        </p:txBody>
      </p:sp>
      <p:sp>
        <p:nvSpPr>
          <p:cNvPr id="18" name="Text 12"/>
          <p:cNvSpPr/>
          <p:nvPr/>
        </p:nvSpPr>
        <p:spPr>
          <a:xfrm>
            <a:off x="1143000" y="4475559"/>
            <a:ext cx="7386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Um algoritmo que todos conhecemos: uma sequência de passos para atingir um objetivo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- Algoritmo "Fazer um café"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63" y="1221581"/>
            <a:ext cx="2963847" cy="32146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800600" y="102870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4886325" y="1114424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972050" y="111442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5343525" y="1143000"/>
            <a:ext cx="10403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Pegar cafeteira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800600" y="154305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4872241" y="1628775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4972050" y="162877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5343525" y="1657350"/>
            <a:ext cx="87337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Colocar filtro</a:t>
            </a:r>
            <a:endParaRPr lang="en-US" sz="1125" dirty="0"/>
          </a:p>
        </p:txBody>
      </p:sp>
      <p:sp>
        <p:nvSpPr>
          <p:cNvPr id="13" name="Shape 9"/>
          <p:cNvSpPr/>
          <p:nvPr/>
        </p:nvSpPr>
        <p:spPr>
          <a:xfrm>
            <a:off x="4800600" y="205740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4879181" y="2126796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4972050" y="214312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5343525" y="2171700"/>
            <a:ext cx="13740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Adicionar pó de café</a:t>
            </a:r>
            <a:endParaRPr lang="en-US" sz="1125" dirty="0"/>
          </a:p>
        </p:txBody>
      </p:sp>
      <p:sp>
        <p:nvSpPr>
          <p:cNvPr id="17" name="Shape 13"/>
          <p:cNvSpPr/>
          <p:nvPr/>
        </p:nvSpPr>
        <p:spPr>
          <a:xfrm>
            <a:off x="4800600" y="257175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4881017" y="2657474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972050" y="265747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5343525" y="2686050"/>
            <a:ext cx="10246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Adicionar água</a:t>
            </a:r>
            <a:endParaRPr lang="en-US" sz="1125" dirty="0"/>
          </a:p>
        </p:txBody>
      </p:sp>
      <p:sp>
        <p:nvSpPr>
          <p:cNvPr id="21" name="Shape 17"/>
          <p:cNvSpPr/>
          <p:nvPr/>
        </p:nvSpPr>
        <p:spPr>
          <a:xfrm>
            <a:off x="4800600" y="308610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8"/>
          <p:cNvSpPr/>
          <p:nvPr/>
        </p:nvSpPr>
        <p:spPr>
          <a:xfrm>
            <a:off x="4872241" y="3171825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9"/>
          <p:cNvSpPr/>
          <p:nvPr/>
        </p:nvSpPr>
        <p:spPr>
          <a:xfrm>
            <a:off x="4972050" y="317182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5343525" y="3200400"/>
            <a:ext cx="97682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Ligar cafeteira</a:t>
            </a:r>
            <a:endParaRPr lang="en-US" sz="1125" dirty="0"/>
          </a:p>
        </p:txBody>
      </p:sp>
      <p:sp>
        <p:nvSpPr>
          <p:cNvPr id="25" name="Shape 21"/>
          <p:cNvSpPr/>
          <p:nvPr/>
        </p:nvSpPr>
        <p:spPr>
          <a:xfrm>
            <a:off x="4774481" y="360045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2"/>
          <p:cNvSpPr/>
          <p:nvPr/>
        </p:nvSpPr>
        <p:spPr>
          <a:xfrm>
            <a:off x="4886325" y="3686174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3"/>
          <p:cNvSpPr/>
          <p:nvPr/>
        </p:nvSpPr>
        <p:spPr>
          <a:xfrm>
            <a:off x="4972050" y="368617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5343525" y="3714750"/>
            <a:ext cx="11277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Aguardar passar</a:t>
            </a:r>
            <a:endParaRPr lang="en-US" sz="1125" dirty="0"/>
          </a:p>
        </p:txBody>
      </p:sp>
      <p:sp>
        <p:nvSpPr>
          <p:cNvPr id="29" name="Shape 25"/>
          <p:cNvSpPr/>
          <p:nvPr/>
        </p:nvSpPr>
        <p:spPr>
          <a:xfrm>
            <a:off x="4800600" y="4114800"/>
            <a:ext cx="3886200" cy="4286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6"/>
          <p:cNvSpPr/>
          <p:nvPr/>
        </p:nvSpPr>
        <p:spPr>
          <a:xfrm>
            <a:off x="4881017" y="4200525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7"/>
          <p:cNvSpPr/>
          <p:nvPr/>
        </p:nvSpPr>
        <p:spPr>
          <a:xfrm>
            <a:off x="4972050" y="4200525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5343525" y="4229100"/>
            <a:ext cx="75428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Servir café</a:t>
            </a:r>
            <a:endParaRPr lang="en-US" sz="11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Paradigmas de Programação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543050"/>
            <a:ext cx="3429000" cy="24003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714500"/>
            <a:ext cx="428625" cy="42862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2" y="1843088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1575" y="1857375"/>
            <a:ext cx="1155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Imperativo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628650" y="2391370"/>
            <a:ext cx="66693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Foco em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1224149" y="2391370"/>
            <a:ext cx="82571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como fazer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1978428" y="2391370"/>
            <a:ext cx="112765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(passo a passo)</a:t>
            </a:r>
            <a:endParaRPr lang="en-US" sz="1125" dirty="0"/>
          </a:p>
        </p:txBody>
      </p:sp>
      <p:sp>
        <p:nvSpPr>
          <p:cNvPr id="11" name="Shape 7"/>
          <p:cNvSpPr/>
          <p:nvPr/>
        </p:nvSpPr>
        <p:spPr>
          <a:xfrm>
            <a:off x="628650" y="2686050"/>
            <a:ext cx="3086100" cy="10858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742950" y="2800350"/>
            <a:ext cx="2928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Exemplos: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914400" y="3057525"/>
            <a:ext cx="2757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Receitas de bolo</a:t>
            </a:r>
            <a:endParaRPr lang="en-US" sz="1013" dirty="0"/>
          </a:p>
        </p:txBody>
      </p:sp>
      <p:sp>
        <p:nvSpPr>
          <p:cNvPr id="14" name="Text 10"/>
          <p:cNvSpPr/>
          <p:nvPr/>
        </p:nvSpPr>
        <p:spPr>
          <a:xfrm>
            <a:off x="914400" y="3257550"/>
            <a:ext cx="2757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Algoritmos sequenciais</a:t>
            </a:r>
            <a:endParaRPr lang="en-US" sz="1013" dirty="0"/>
          </a:p>
        </p:txBody>
      </p:sp>
      <p:sp>
        <p:nvSpPr>
          <p:cNvPr id="15" name="Text 11"/>
          <p:cNvSpPr/>
          <p:nvPr/>
        </p:nvSpPr>
        <p:spPr>
          <a:xfrm>
            <a:off x="914400" y="3457575"/>
            <a:ext cx="2757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Instruções passo a passo</a:t>
            </a:r>
            <a:endParaRPr lang="en-US" sz="1013" dirty="0"/>
          </a:p>
        </p:txBody>
      </p:sp>
      <p:sp>
        <p:nvSpPr>
          <p:cNvPr id="16" name="Shape 12"/>
          <p:cNvSpPr/>
          <p:nvPr/>
        </p:nvSpPr>
        <p:spPr>
          <a:xfrm>
            <a:off x="5257800" y="1443038"/>
            <a:ext cx="3429000" cy="26003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5429250" y="1614488"/>
            <a:ext cx="428625" cy="428625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38" y="1743075"/>
            <a:ext cx="171450" cy="1714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972175" y="1757363"/>
            <a:ext cx="211965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Orientado a Objetos</a:t>
            </a:r>
            <a:endParaRPr lang="en-US" sz="1688" dirty="0"/>
          </a:p>
        </p:txBody>
      </p:sp>
      <p:sp>
        <p:nvSpPr>
          <p:cNvPr id="20" name="Text 15"/>
          <p:cNvSpPr/>
          <p:nvPr/>
        </p:nvSpPr>
        <p:spPr>
          <a:xfrm>
            <a:off x="5429250" y="2291358"/>
            <a:ext cx="66693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Foco em</a:t>
            </a:r>
            <a:endParaRPr lang="en-US" sz="1125" dirty="0"/>
          </a:p>
        </p:txBody>
      </p:sp>
      <p:sp>
        <p:nvSpPr>
          <p:cNvPr id="21" name="Text 16"/>
          <p:cNvSpPr/>
          <p:nvPr/>
        </p:nvSpPr>
        <p:spPr>
          <a:xfrm>
            <a:off x="6024749" y="2291358"/>
            <a:ext cx="579453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objetos</a:t>
            </a:r>
            <a:endParaRPr lang="en-US" sz="1125" dirty="0"/>
          </a:p>
        </p:txBody>
      </p:sp>
      <p:sp>
        <p:nvSpPr>
          <p:cNvPr id="22" name="Text 17"/>
          <p:cNvSpPr/>
          <p:nvPr/>
        </p:nvSpPr>
        <p:spPr>
          <a:xfrm>
            <a:off x="5455634" y="2442356"/>
            <a:ext cx="3152738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representados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no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mundo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real.</a:t>
            </a:r>
            <a:endParaRPr lang="en-US" sz="1125" dirty="0"/>
          </a:p>
        </p:txBody>
      </p:sp>
      <p:sp>
        <p:nvSpPr>
          <p:cNvPr id="23" name="Shape 18"/>
          <p:cNvSpPr/>
          <p:nvPr/>
        </p:nvSpPr>
        <p:spPr>
          <a:xfrm>
            <a:off x="5429250" y="2786063"/>
            <a:ext cx="3086100" cy="10858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9"/>
          <p:cNvSpPr/>
          <p:nvPr/>
        </p:nvSpPr>
        <p:spPr>
          <a:xfrm>
            <a:off x="5543550" y="2900363"/>
            <a:ext cx="2928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Exemplo:</a:t>
            </a:r>
            <a:endParaRPr lang="en-US" sz="1013" dirty="0"/>
          </a:p>
        </p:txBody>
      </p:sp>
      <p:sp>
        <p:nvSpPr>
          <p:cNvPr id="25" name="Text 20"/>
          <p:cNvSpPr/>
          <p:nvPr/>
        </p:nvSpPr>
        <p:spPr>
          <a:xfrm>
            <a:off x="5543550" y="3157538"/>
            <a:ext cx="2928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"Carro" como objeto com:</a:t>
            </a:r>
            <a:endParaRPr lang="en-US" sz="1013" dirty="0"/>
          </a:p>
        </p:txBody>
      </p:sp>
      <p:sp>
        <p:nvSpPr>
          <p:cNvPr id="26" name="Text 21"/>
          <p:cNvSpPr/>
          <p:nvPr/>
        </p:nvSpPr>
        <p:spPr>
          <a:xfrm>
            <a:off x="5715000" y="3357563"/>
            <a:ext cx="2757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Atributos: cor, modelo</a:t>
            </a:r>
            <a:endParaRPr lang="en-US" sz="1013" dirty="0"/>
          </a:p>
        </p:txBody>
      </p:sp>
      <p:sp>
        <p:nvSpPr>
          <p:cNvPr id="27" name="Text 22"/>
          <p:cNvSpPr/>
          <p:nvPr/>
        </p:nvSpPr>
        <p:spPr>
          <a:xfrm>
            <a:off x="5715000" y="3557588"/>
            <a:ext cx="2757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Métodos: ligar, frear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Lógica de Programação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314450"/>
            <a:ext cx="8229600" cy="857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528763"/>
            <a:ext cx="428625" cy="428625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" y="1657350"/>
            <a:ext cx="150019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8725" y="1485900"/>
            <a:ext cx="36453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Sequência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228725" y="1800225"/>
            <a:ext cx="3645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Passos executados um após o outro, em ordem definida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57200" y="2343150"/>
            <a:ext cx="8229600" cy="857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628650" y="2557463"/>
            <a:ext cx="428625" cy="428625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53" y="2686050"/>
            <a:ext cx="150019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28725" y="2514600"/>
            <a:ext cx="509754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Decisão (condicional)</a:t>
            </a:r>
            <a:endParaRPr lang="en-US" sz="1688" dirty="0"/>
          </a:p>
        </p:txBody>
      </p:sp>
      <p:sp>
        <p:nvSpPr>
          <p:cNvPr id="13" name="Text 8"/>
          <p:cNvSpPr/>
          <p:nvPr/>
        </p:nvSpPr>
        <p:spPr>
          <a:xfrm>
            <a:off x="1228725" y="2828925"/>
            <a:ext cx="50975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"se... então..." - Executa diferentes blocos de código dependendo de condições</a:t>
            </a:r>
            <a:endParaRPr lang="en-US" sz="1125" dirty="0"/>
          </a:p>
        </p:txBody>
      </p:sp>
      <p:sp>
        <p:nvSpPr>
          <p:cNvPr id="14" name="Shape 9"/>
          <p:cNvSpPr/>
          <p:nvPr/>
        </p:nvSpPr>
        <p:spPr>
          <a:xfrm>
            <a:off x="457200" y="3371850"/>
            <a:ext cx="8229600" cy="857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628650" y="3586163"/>
            <a:ext cx="428625" cy="428625"/>
          </a:xfrm>
          <a:prstGeom prst="rect">
            <a:avLst/>
          </a:prstGeom>
          <a:solidFill>
            <a:srgbClr val="4B8BB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8" y="3714750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28725" y="3543300"/>
            <a:ext cx="503531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Repetição (laço)</a:t>
            </a:r>
            <a:endParaRPr lang="en-US" sz="1688" dirty="0"/>
          </a:p>
        </p:txBody>
      </p:sp>
      <p:sp>
        <p:nvSpPr>
          <p:cNvPr id="18" name="Text 12"/>
          <p:cNvSpPr/>
          <p:nvPr/>
        </p:nvSpPr>
        <p:spPr>
          <a:xfrm>
            <a:off x="1228725" y="3857625"/>
            <a:ext cx="503531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Repete um bloco de código várias vezes, até que uma condição seja satisfeita</a:t>
            </a:r>
            <a:endParaRPr lang="en-US" sz="11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- Pseudocódigo "Verificar se posso sair"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230511"/>
            <a:ext cx="4114800" cy="1968103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650" y="1419820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Início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628650" y="1651992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800100" y="1651992"/>
            <a:ext cx="15287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estiver chovendo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971550" y="1884164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1143000" y="1884164"/>
            <a:ext cx="17002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tenho guarda-chuva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314450" y="2116336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Então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743075" y="2116336"/>
            <a:ext cx="10144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posso sair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971550" y="2348508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Senão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1400175" y="2348508"/>
            <a:ext cx="13573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não posso sair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628650" y="2580680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Senão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1057275" y="2580680"/>
            <a:ext cx="10144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posso sair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628650" y="2812852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Fim</a:t>
            </a:r>
            <a:endParaRPr lang="en-US" sz="1125" dirty="0"/>
          </a:p>
        </p:txBody>
      </p:sp>
      <p:sp>
        <p:nvSpPr>
          <p:cNvPr id="17" name="Shape 14"/>
          <p:cNvSpPr/>
          <p:nvPr/>
        </p:nvSpPr>
        <p:spPr>
          <a:xfrm>
            <a:off x="457200" y="3370064"/>
            <a:ext cx="4114800" cy="11144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571500" y="3484364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Observe: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42950" y="3770114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Estrutura de decisão aninhada</a:t>
            </a:r>
            <a:endParaRPr lang="en-US" sz="1013" dirty="0"/>
          </a:p>
        </p:txBody>
      </p:sp>
      <p:sp>
        <p:nvSpPr>
          <p:cNvPr id="20" name="Text 17"/>
          <p:cNvSpPr/>
          <p:nvPr/>
        </p:nvSpPr>
        <p:spPr>
          <a:xfrm>
            <a:off x="742950" y="3970139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Indentação para mostrar hierarquia</a:t>
            </a:r>
            <a:endParaRPr lang="en-US" sz="1013" dirty="0"/>
          </a:p>
        </p:txBody>
      </p:sp>
      <p:sp>
        <p:nvSpPr>
          <p:cNvPr id="21" name="Text 18"/>
          <p:cNvSpPr/>
          <p:nvPr/>
        </p:nvSpPr>
        <p:spPr>
          <a:xfrm>
            <a:off x="742950" y="4170164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Palavras-chave destacadas</a:t>
            </a:r>
            <a:endParaRPr lang="en-US" sz="1013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432" y="1143000"/>
            <a:ext cx="3633936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Python?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4315"/>
            <a:ext cx="1171631" cy="128587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1469" y="1785938"/>
            <a:ext cx="3886200" cy="10287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444953" y="1863090"/>
            <a:ext cx="3614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Linguagem de alto nível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57200" y="2198234"/>
            <a:ext cx="36147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Mais próxima da linguagem humana, facilitando o aprendizado</a:t>
            </a:r>
            <a:endParaRPr lang="en-US" sz="1125" dirty="0"/>
          </a:p>
        </p:txBody>
      </p:sp>
      <p:sp>
        <p:nvSpPr>
          <p:cNvPr id="8" name="Shape 4"/>
          <p:cNvSpPr/>
          <p:nvPr/>
        </p:nvSpPr>
        <p:spPr>
          <a:xfrm>
            <a:off x="405153" y="3043238"/>
            <a:ext cx="3886200" cy="8286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9" name="Text 5"/>
          <p:cNvSpPr/>
          <p:nvPr/>
        </p:nvSpPr>
        <p:spPr>
          <a:xfrm>
            <a:off x="457200" y="3191828"/>
            <a:ext cx="3614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Código limpo e simples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09222" y="3501130"/>
            <a:ext cx="3982131" cy="5193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Sintaxe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fácil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clara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legível, com menos linhas de Código, 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Livre e Aberto com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Biblioteca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Ampla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,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aplicação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 tanto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orientada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 de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objetos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como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 </a:t>
            </a:r>
            <a:r>
              <a:rPr lang="en-US" sz="1125" dirty="0" err="1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funcional</a:t>
            </a:r>
            <a:r>
              <a:rPr lang="en-US" sz="1125" dirty="0">
                <a:solidFill>
                  <a:srgbClr val="4B5563"/>
                </a:solidFill>
                <a:latin typeface="Segoe UI" pitchFamily="34" charset="0"/>
                <a:cs typeface="Segoe UI" pitchFamily="34" charset="-120"/>
              </a:rPr>
              <a:t>. 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00600" y="1814513"/>
            <a:ext cx="39576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Aplicações:</a:t>
            </a:r>
            <a:endParaRPr lang="en-US" sz="1688" dirty="0"/>
          </a:p>
        </p:txBody>
      </p:sp>
      <p:sp>
        <p:nvSpPr>
          <p:cNvPr id="12" name="Shape 8"/>
          <p:cNvSpPr/>
          <p:nvPr/>
        </p:nvSpPr>
        <p:spPr>
          <a:xfrm>
            <a:off x="4800600" y="2185988"/>
            <a:ext cx="1885950" cy="628650"/>
          </a:xfrm>
          <a:prstGeom prst="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2414588"/>
            <a:ext cx="171450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72075" y="2300288"/>
            <a:ext cx="14716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Desenvolvimento Web</a:t>
            </a:r>
            <a:endParaRPr lang="en-US" sz="1125" dirty="0"/>
          </a:p>
        </p:txBody>
      </p:sp>
      <p:sp>
        <p:nvSpPr>
          <p:cNvPr id="15" name="Shape 10"/>
          <p:cNvSpPr/>
          <p:nvPr/>
        </p:nvSpPr>
        <p:spPr>
          <a:xfrm>
            <a:off x="6800850" y="2185988"/>
            <a:ext cx="1885950" cy="628650"/>
          </a:xfrm>
          <a:prstGeom prst="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150" y="2414588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72325" y="2400300"/>
            <a:ext cx="119136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Dados</a:t>
            </a:r>
            <a:endParaRPr lang="en-US" sz="1125" dirty="0"/>
          </a:p>
        </p:txBody>
      </p:sp>
      <p:sp>
        <p:nvSpPr>
          <p:cNvPr id="18" name="Shape 12"/>
          <p:cNvSpPr/>
          <p:nvPr/>
        </p:nvSpPr>
        <p:spPr>
          <a:xfrm>
            <a:off x="4800600" y="2928938"/>
            <a:ext cx="1885950" cy="428625"/>
          </a:xfrm>
          <a:prstGeom prst="rect">
            <a:avLst/>
          </a:prstGeom>
          <a:solidFill>
            <a:srgbClr val="EDE9F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3057525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172075" y="3043238"/>
            <a:ext cx="132619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Inteligência Artificial</a:t>
            </a:r>
            <a:endParaRPr lang="en-US" sz="1125" dirty="0"/>
          </a:p>
        </p:txBody>
      </p:sp>
      <p:sp>
        <p:nvSpPr>
          <p:cNvPr id="21" name="Shape 14"/>
          <p:cNvSpPr/>
          <p:nvPr/>
        </p:nvSpPr>
        <p:spPr>
          <a:xfrm>
            <a:off x="6800850" y="2928938"/>
            <a:ext cx="1885950" cy="428625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150" y="3057525"/>
            <a:ext cx="214313" cy="17145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215188" y="3043238"/>
            <a:ext cx="79418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Automação</a:t>
            </a:r>
            <a:endParaRPr lang="en-US" sz="1125" dirty="0"/>
          </a:p>
        </p:txBody>
      </p:sp>
      <p:sp>
        <p:nvSpPr>
          <p:cNvPr id="24" name="Shape 16"/>
          <p:cNvSpPr/>
          <p:nvPr/>
        </p:nvSpPr>
        <p:spPr>
          <a:xfrm>
            <a:off x="4800600" y="3471863"/>
            <a:ext cx="1885950" cy="428625"/>
          </a:xfrm>
          <a:prstGeom prst="rect">
            <a:avLst/>
          </a:prstGeom>
          <a:solidFill>
            <a:srgbClr val="FEE2E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3600450"/>
            <a:ext cx="214313" cy="17145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5214938" y="3586163"/>
            <a:ext cx="45270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Jogos</a:t>
            </a:r>
            <a:endParaRPr lang="en-US" sz="1125" dirty="0"/>
          </a:p>
        </p:txBody>
      </p:sp>
      <p:sp>
        <p:nvSpPr>
          <p:cNvPr id="27" name="Shape 18"/>
          <p:cNvSpPr/>
          <p:nvPr/>
        </p:nvSpPr>
        <p:spPr>
          <a:xfrm>
            <a:off x="6800850" y="3471863"/>
            <a:ext cx="1885950" cy="428625"/>
          </a:xfrm>
          <a:prstGeom prst="rect">
            <a:avLst/>
          </a:prstGeom>
          <a:solidFill>
            <a:srgbClr val="E0E7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5150" y="3600450"/>
            <a:ext cx="128588" cy="17145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129463" y="3586163"/>
            <a:ext cx="7543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Aplicativos</a:t>
            </a:r>
            <a:endParaRPr lang="en-US" sz="11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Instalação do Ambiente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128713"/>
            <a:ext cx="3886200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443038"/>
            <a:ext cx="428625" cy="428625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" y="1571625"/>
            <a:ext cx="150019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8725" y="1300163"/>
            <a:ext cx="2208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Python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228725" y="1605558"/>
            <a:ext cx="1556500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https://www.python.org/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1228725" y="1814513"/>
            <a:ext cx="22085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Baixe e instale a versão mais recente</a:t>
            </a:r>
            <a:endParaRPr lang="en-US" sz="1013" dirty="0"/>
          </a:p>
        </p:txBody>
      </p:sp>
      <p:sp>
        <p:nvSpPr>
          <p:cNvPr id="10" name="Shape 6"/>
          <p:cNvSpPr/>
          <p:nvPr/>
        </p:nvSpPr>
        <p:spPr>
          <a:xfrm>
            <a:off x="389892" y="2184668"/>
            <a:ext cx="3886200" cy="10572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628650" y="2671763"/>
            <a:ext cx="428625" cy="428625"/>
          </a:xfrm>
          <a:prstGeom prst="rect">
            <a:avLst/>
          </a:prstGeom>
          <a:solidFill>
            <a:srgbClr val="0078D7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" y="2800350"/>
            <a:ext cx="214313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28725" y="2528888"/>
            <a:ext cx="1945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VS Code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228725" y="2834283"/>
            <a:ext cx="194563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https://code.visualstudio.com/</a:t>
            </a:r>
            <a:endParaRPr lang="en-US" sz="1125" dirty="0"/>
          </a:p>
        </p:txBody>
      </p:sp>
      <p:sp>
        <p:nvSpPr>
          <p:cNvPr id="15" name="Text 10"/>
          <p:cNvSpPr/>
          <p:nvPr/>
        </p:nvSpPr>
        <p:spPr>
          <a:xfrm>
            <a:off x="1228725" y="3043238"/>
            <a:ext cx="194563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Editor de código recomendado</a:t>
            </a:r>
            <a:endParaRPr lang="en-US" sz="1013" dirty="0"/>
          </a:p>
        </p:txBody>
      </p:sp>
      <p:sp>
        <p:nvSpPr>
          <p:cNvPr id="16" name="Shape 11"/>
          <p:cNvSpPr/>
          <p:nvPr/>
        </p:nvSpPr>
        <p:spPr>
          <a:xfrm>
            <a:off x="457200" y="3586163"/>
            <a:ext cx="3886200" cy="8286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2"/>
          <p:cNvSpPr/>
          <p:nvPr/>
        </p:nvSpPr>
        <p:spPr>
          <a:xfrm>
            <a:off x="624025" y="3499118"/>
            <a:ext cx="428625" cy="428625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69" y="3599131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200604" y="3570556"/>
            <a:ext cx="2973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Extensão Python para VS Code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1200604" y="3893577"/>
            <a:ext cx="3145092" cy="10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Instale através do menu de extensões do VS Code. </a:t>
            </a:r>
          </a:p>
          <a:p>
            <a:pPr marL="171450" indent="-171450">
              <a:buFontTx/>
              <a:buChar char="-"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Python ( Para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reconhecer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linguagem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VSCODE ICONS (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Ícones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para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arquivos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CODE RUNNER (Ajuda a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executar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testar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cod’s) </a:t>
            </a:r>
          </a:p>
          <a:p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  - </a:t>
            </a:r>
            <a:r>
              <a:rPr lang="en-US" sz="1013" dirty="0" err="1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Configurações</a:t>
            </a: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– Extensions Settings  </a:t>
            </a:r>
          </a:p>
          <a:p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  - &lt;Run in terminal&gt;.</a:t>
            </a:r>
          </a:p>
          <a:p>
            <a:pPr marL="0" indent="0">
              <a:buNone/>
            </a:pPr>
            <a:endParaRPr lang="en-US" sz="1013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428750"/>
            <a:ext cx="41148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996</Words>
  <Application>Microsoft Office PowerPoint</Application>
  <PresentationFormat>Apresentação na tela (16:9)</PresentationFormat>
  <Paragraphs>231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Consolas</vt:lpstr>
      <vt:lpstr>Segoe UI</vt:lpstr>
      <vt:lpstr>ui-monospace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igor rocha</cp:lastModifiedBy>
  <cp:revision>6</cp:revision>
  <dcterms:created xsi:type="dcterms:W3CDTF">2025-06-03T12:00:26Z</dcterms:created>
  <dcterms:modified xsi:type="dcterms:W3CDTF">2025-07-29T12:39:02Z</dcterms:modified>
</cp:coreProperties>
</file>